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4.xml" ContentType="application/vnd.ms-office.chartcolorstyle+xml"/>
  <Override PartName="/ppt/charts/style4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22.xml" ContentType="application/vnd.ms-office.chartcolorstyle+xml"/>
  <Override PartName="/ppt/charts/style2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87" r:id="rId3"/>
    <p:sldId id="406" r:id="rId4"/>
    <p:sldId id="402" r:id="rId5"/>
    <p:sldId id="416" r:id="rId6"/>
    <p:sldId id="407" r:id="rId7"/>
    <p:sldId id="401" r:id="rId8"/>
    <p:sldId id="418" r:id="rId9"/>
    <p:sldId id="408" r:id="rId10"/>
    <p:sldId id="411" r:id="rId11"/>
    <p:sldId id="412" r:id="rId12"/>
    <p:sldId id="409" r:id="rId13"/>
    <p:sldId id="404" r:id="rId14"/>
    <p:sldId id="420" r:id="rId15"/>
    <p:sldId id="413" r:id="rId16"/>
    <p:sldId id="414" r:id="rId17"/>
    <p:sldId id="410" r:id="rId18"/>
    <p:sldId id="405" r:id="rId19"/>
    <p:sldId id="421" r:id="rId20"/>
    <p:sldId id="415" r:id="rId21"/>
    <p:sldId id="386" r:id="rId22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7A244D15-289A-4DBD-A405-6E66B61BF916}">
          <p14:sldIdLst>
            <p14:sldId id="256"/>
            <p14:sldId id="387"/>
            <p14:sldId id="406"/>
            <p14:sldId id="402"/>
            <p14:sldId id="416"/>
            <p14:sldId id="407"/>
            <p14:sldId id="401"/>
            <p14:sldId id="418"/>
            <p14:sldId id="408"/>
            <p14:sldId id="411"/>
            <p14:sldId id="412"/>
            <p14:sldId id="409"/>
            <p14:sldId id="404"/>
            <p14:sldId id="420"/>
            <p14:sldId id="413"/>
            <p14:sldId id="414"/>
            <p14:sldId id="410"/>
            <p14:sldId id="405"/>
            <p14:sldId id="421"/>
            <p14:sldId id="415"/>
            <p14:sldId id="3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6600"/>
    <a:srgbClr val="6CA62C"/>
    <a:srgbClr val="000000"/>
    <a:srgbClr val="D1A401"/>
    <a:srgbClr val="A7E2FF"/>
    <a:srgbClr val="66CCFF"/>
    <a:srgbClr val="B1FF53"/>
    <a:srgbClr val="CC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9" autoAdjust="0"/>
    <p:restoredTop sz="9466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pakova1294613\Desktop\graf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Pracovn__h_rok_programu_Microsoft_Excel9.xlsx"/><Relationship Id="rId1" Type="http://schemas.openxmlformats.org/officeDocument/2006/relationships/themeOverride" Target="../theme/themeOverride9.xml"/><Relationship Id="rId4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openxmlformats.org/officeDocument/2006/relationships/package" Target="../embeddings/Pracovn__h_rok_programu_Microsoft_Excel10.xlsx"/><Relationship Id="rId1" Type="http://schemas.openxmlformats.org/officeDocument/2006/relationships/themeOverride" Target="../theme/themeOverride10.xml"/><Relationship Id="rId4" Type="http://schemas.microsoft.com/office/2011/relationships/chartStyle" Target="style2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Pracovn__h_rok_programu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Pracovn__h_rok_programu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6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Pracovn__h_rok_programu_Microsoft_Excel3.xlsx"/><Relationship Id="rId1" Type="http://schemas.openxmlformats.org/officeDocument/2006/relationships/themeOverride" Target="../theme/themeOverride3.xml"/><Relationship Id="rId4" Type="http://schemas.microsoft.com/office/2011/relationships/chartStyle" Target="style8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Pracovn__h_rok_programu_Microsoft_Excel4.xlsx"/><Relationship Id="rId1" Type="http://schemas.openxmlformats.org/officeDocument/2006/relationships/themeOverride" Target="../theme/themeOverride4.xml"/><Relationship Id="rId4" Type="http://schemas.microsoft.com/office/2011/relationships/chartStyle" Target="style14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package" Target="../embeddings/Pracovn__h_rok_programu_Microsoft_Excel5.xlsx"/><Relationship Id="rId1" Type="http://schemas.openxmlformats.org/officeDocument/2006/relationships/themeOverride" Target="../theme/themeOverride5.xml"/><Relationship Id="rId4" Type="http://schemas.microsoft.com/office/2011/relationships/chartStyle" Target="style1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Pracovn__h_rok_programu_Microsoft_Excel6.xlsx"/><Relationship Id="rId1" Type="http://schemas.openxmlformats.org/officeDocument/2006/relationships/themeOverride" Target="../theme/themeOverride6.xml"/><Relationship Id="rId4" Type="http://schemas.microsoft.com/office/2011/relationships/chartStyle" Target="style10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package" Target="../embeddings/Pracovn__h_rok_programu_Microsoft_Excel7.xlsx"/><Relationship Id="rId1" Type="http://schemas.openxmlformats.org/officeDocument/2006/relationships/themeOverride" Target="../theme/themeOverride7.xml"/><Relationship Id="rId4" Type="http://schemas.microsoft.com/office/2011/relationships/chartStyle" Target="style1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package" Target="../embeddings/Pracovn__h_rok_programu_Microsoft_Excel8.xlsx"/><Relationship Id="rId1" Type="http://schemas.openxmlformats.org/officeDocument/2006/relationships/themeOverride" Target="../theme/themeOverride8.xml"/><Relationship Id="rId4" Type="http://schemas.microsoft.com/office/2011/relationships/chartStyle" Target="style2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8725399647592"/>
          <c:y val="3.3251213461331031E-2"/>
          <c:w val="0.84507145085509494"/>
          <c:h val="0.86792996080969331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9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4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7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18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19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20"/>
            <c:marker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spPr>
              <a:ln>
                <a:solidFill>
                  <a:srgbClr val="00B050"/>
                </a:solidFill>
              </a:ln>
            </c:spPr>
          </c:dPt>
          <c:xVal>
            <c:numRef>
              <c:f>Hárok1!$A$4:$U$4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xVal>
          <c:yVal>
            <c:numRef>
              <c:f>Hárok1!$A$5:$U$5</c:f>
              <c:numCache>
                <c:formatCode>General</c:formatCode>
                <c:ptCount val="21"/>
                <c:pt idx="0">
                  <c:v>145351</c:v>
                </c:pt>
                <c:pt idx="1">
                  <c:v>137713</c:v>
                </c:pt>
                <c:pt idx="2">
                  <c:v>114579</c:v>
                </c:pt>
                <c:pt idx="3">
                  <c:v>97684</c:v>
                </c:pt>
                <c:pt idx="4">
                  <c:v>92395</c:v>
                </c:pt>
                <c:pt idx="5">
                  <c:v>93859</c:v>
                </c:pt>
                <c:pt idx="6">
                  <c:v>94016</c:v>
                </c:pt>
                <c:pt idx="7">
                  <c:v>88816</c:v>
                </c:pt>
                <c:pt idx="8">
                  <c:v>93053</c:v>
                </c:pt>
                <c:pt idx="9">
                  <c:v>107370</c:v>
                </c:pt>
                <c:pt idx="10">
                  <c:v>111892</c:v>
                </c:pt>
                <c:pt idx="11">
                  <c:v>131244</c:v>
                </c:pt>
                <c:pt idx="12">
                  <c:v>123563</c:v>
                </c:pt>
                <c:pt idx="13">
                  <c:v>115151</c:v>
                </c:pt>
                <c:pt idx="14">
                  <c:v>110802</c:v>
                </c:pt>
                <c:pt idx="15">
                  <c:v>104759</c:v>
                </c:pt>
                <c:pt idx="16">
                  <c:v>104905</c:v>
                </c:pt>
                <c:pt idx="17">
                  <c:v>95252</c:v>
                </c:pt>
                <c:pt idx="18">
                  <c:v>92873</c:v>
                </c:pt>
                <c:pt idx="19">
                  <c:v>90351</c:v>
                </c:pt>
                <c:pt idx="20">
                  <c:v>89677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97824"/>
        <c:axId val="181338880"/>
      </c:scatterChart>
      <c:valAx>
        <c:axId val="151997824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sk-SK"/>
          </a:p>
        </c:txPr>
        <c:crossAx val="181338880"/>
        <c:crosses val="autoZero"/>
        <c:crossBetween val="midCat"/>
      </c:valAx>
      <c:valAx>
        <c:axId val="181338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1997824"/>
        <c:crossesAt val="199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050423421136346E-2"/>
                  <c:y val="-0.10648144097728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197087883515339E-2"/>
                  <c:y val="-5.709876543209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SRd!$J$16:$J$23</c:f>
              <c:numCache>
                <c:formatCode>General</c:formatCode>
                <c:ptCount val="8"/>
                <c:pt idx="0">
                  <c:v>19167</c:v>
                </c:pt>
                <c:pt idx="1">
                  <c:v>17895</c:v>
                </c:pt>
                <c:pt idx="2">
                  <c:v>16974</c:v>
                </c:pt>
                <c:pt idx="3">
                  <c:v>19518</c:v>
                </c:pt>
                <c:pt idx="4">
                  <c:v>16781</c:v>
                </c:pt>
                <c:pt idx="5">
                  <c:v>18145</c:v>
                </c:pt>
                <c:pt idx="6">
                  <c:v>16681</c:v>
                </c:pt>
                <c:pt idx="7">
                  <c:v>19218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900676027041081E-2"/>
                  <c:y val="-6.2242798353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SRd!$K$16:$K$23</c:f>
              <c:numCache>
                <c:formatCode>General</c:formatCode>
                <c:ptCount val="8"/>
                <c:pt idx="0">
                  <c:v>9616</c:v>
                </c:pt>
                <c:pt idx="1">
                  <c:v>8237</c:v>
                </c:pt>
                <c:pt idx="2">
                  <c:v>7521</c:v>
                </c:pt>
                <c:pt idx="3">
                  <c:v>8739</c:v>
                </c:pt>
                <c:pt idx="4">
                  <c:v>7338</c:v>
                </c:pt>
                <c:pt idx="5">
                  <c:v>8137</c:v>
                </c:pt>
                <c:pt idx="6">
                  <c:v>7272</c:v>
                </c:pt>
                <c:pt idx="7">
                  <c:v>7995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206528"/>
        <c:axId val="169208064"/>
      </c:lineChart>
      <c:catAx>
        <c:axId val="16920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9208064"/>
        <c:crosses val="autoZero"/>
        <c:auto val="1"/>
        <c:lblAlgn val="ctr"/>
        <c:lblOffset val="100"/>
        <c:noMultiLvlLbl val="0"/>
      </c:catAx>
      <c:valAx>
        <c:axId val="16920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9206528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baseline="0"/>
      </a:pPr>
      <a:endParaRPr lang="sk-SK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050423421136346E-2"/>
                  <c:y val="-0.10648144097728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197087883515339E-2"/>
                  <c:y val="-5.709876543209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SRd!$T$16:$T$23</c:f>
              <c:numCache>
                <c:formatCode>General</c:formatCode>
                <c:ptCount val="8"/>
                <c:pt idx="0">
                  <c:v>1689</c:v>
                </c:pt>
                <c:pt idx="1">
                  <c:v>1974</c:v>
                </c:pt>
                <c:pt idx="2">
                  <c:v>1845</c:v>
                </c:pt>
                <c:pt idx="3">
                  <c:v>2702</c:v>
                </c:pt>
                <c:pt idx="4">
                  <c:v>2229</c:v>
                </c:pt>
                <c:pt idx="5">
                  <c:v>3573</c:v>
                </c:pt>
                <c:pt idx="6">
                  <c:v>3679</c:v>
                </c:pt>
                <c:pt idx="7">
                  <c:v>6053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900676027041081E-2"/>
                  <c:y val="-6.2242798353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SRd!$U$16:$U$23</c:f>
              <c:numCache>
                <c:formatCode>General</c:formatCode>
                <c:ptCount val="8"/>
                <c:pt idx="0">
                  <c:v>807</c:v>
                </c:pt>
                <c:pt idx="1">
                  <c:v>1008</c:v>
                </c:pt>
                <c:pt idx="2">
                  <c:v>935</c:v>
                </c:pt>
                <c:pt idx="3">
                  <c:v>1344</c:v>
                </c:pt>
                <c:pt idx="4">
                  <c:v>1185</c:v>
                </c:pt>
                <c:pt idx="5">
                  <c:v>1927</c:v>
                </c:pt>
                <c:pt idx="6">
                  <c:v>2385</c:v>
                </c:pt>
                <c:pt idx="7">
                  <c:v>3057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994880"/>
        <c:axId val="169993728"/>
      </c:lineChart>
      <c:catAx>
        <c:axId val="16999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9993728"/>
        <c:crosses val="autoZero"/>
        <c:auto val="1"/>
        <c:lblAlgn val="ctr"/>
        <c:lblOffset val="100"/>
        <c:noMultiLvlLbl val="0"/>
      </c:catAx>
      <c:valAx>
        <c:axId val="16999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9994880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baseline="0"/>
      </a:pPr>
      <a:endParaRPr lang="sk-S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050423421136346E-2"/>
                  <c:y val="-0.10648144097728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197087883515339E-2"/>
                  <c:y val="-5.709876543209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SRd!$B$16:$B$23</c:f>
              <c:numCache>
                <c:formatCode>General</c:formatCode>
                <c:ptCount val="8"/>
                <c:pt idx="0">
                  <c:v>115151</c:v>
                </c:pt>
                <c:pt idx="1">
                  <c:v>110802</c:v>
                </c:pt>
                <c:pt idx="2">
                  <c:v>104759</c:v>
                </c:pt>
                <c:pt idx="3">
                  <c:v>104905</c:v>
                </c:pt>
                <c:pt idx="4">
                  <c:v>95252</c:v>
                </c:pt>
                <c:pt idx="5">
                  <c:v>92873</c:v>
                </c:pt>
                <c:pt idx="6">
                  <c:v>90351</c:v>
                </c:pt>
                <c:pt idx="7">
                  <c:v>89677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900676027041081E-2"/>
                  <c:y val="-6.2242798353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SRd!$C$16:$C$23</c:f>
              <c:numCache>
                <c:formatCode>General</c:formatCode>
                <c:ptCount val="8"/>
                <c:pt idx="0">
                  <c:v>47481</c:v>
                </c:pt>
                <c:pt idx="1">
                  <c:v>45975</c:v>
                </c:pt>
                <c:pt idx="2">
                  <c:v>45696</c:v>
                </c:pt>
                <c:pt idx="3">
                  <c:v>49453</c:v>
                </c:pt>
                <c:pt idx="4">
                  <c:v>46725</c:v>
                </c:pt>
                <c:pt idx="5">
                  <c:v>47182</c:v>
                </c:pt>
                <c:pt idx="6">
                  <c:v>47883</c:v>
                </c:pt>
                <c:pt idx="7">
                  <c:v>48723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55456"/>
        <c:axId val="149581824"/>
      </c:lineChart>
      <c:catAx>
        <c:axId val="14955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581824"/>
        <c:crosses val="autoZero"/>
        <c:auto val="1"/>
        <c:lblAlgn val="ctr"/>
        <c:lblOffset val="100"/>
        <c:noMultiLvlLbl val="0"/>
      </c:catAx>
      <c:valAx>
        <c:axId val="14958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555456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aseline="0"/>
      </a:pPr>
      <a:endParaRPr lang="sk-SK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050423421136346E-2"/>
                  <c:y val="-0.10648144097728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197087883515339E-2"/>
                  <c:y val="-5.709876543209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SRd!$D$16:$D$23</c:f>
              <c:numCache>
                <c:formatCode>General</c:formatCode>
                <c:ptCount val="8"/>
                <c:pt idx="0">
                  <c:v>10896</c:v>
                </c:pt>
                <c:pt idx="1">
                  <c:v>9620</c:v>
                </c:pt>
                <c:pt idx="2">
                  <c:v>9030</c:v>
                </c:pt>
                <c:pt idx="3">
                  <c:v>8337</c:v>
                </c:pt>
                <c:pt idx="4">
                  <c:v>7532</c:v>
                </c:pt>
                <c:pt idx="5">
                  <c:v>7002</c:v>
                </c:pt>
                <c:pt idx="6">
                  <c:v>6607</c:v>
                </c:pt>
                <c:pt idx="7">
                  <c:v>6003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900676027041081E-2"/>
                  <c:y val="-6.2242798353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SRd!$E$16:$E$23</c:f>
              <c:numCache>
                <c:formatCode>General</c:formatCode>
                <c:ptCount val="8"/>
                <c:pt idx="0">
                  <c:v>7475</c:v>
                </c:pt>
                <c:pt idx="1">
                  <c:v>6744</c:v>
                </c:pt>
                <c:pt idx="2">
                  <c:v>6296</c:v>
                </c:pt>
                <c:pt idx="3">
                  <c:v>5998</c:v>
                </c:pt>
                <c:pt idx="4">
                  <c:v>5485</c:v>
                </c:pt>
                <c:pt idx="5">
                  <c:v>5270</c:v>
                </c:pt>
                <c:pt idx="6">
                  <c:v>4772</c:v>
                </c:pt>
                <c:pt idx="7">
                  <c:v>4439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272192"/>
        <c:axId val="163273728"/>
      </c:lineChart>
      <c:catAx>
        <c:axId val="16327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3273728"/>
        <c:crosses val="autoZero"/>
        <c:auto val="1"/>
        <c:lblAlgn val="ctr"/>
        <c:lblOffset val="100"/>
        <c:noMultiLvlLbl val="0"/>
      </c:catAx>
      <c:valAx>
        <c:axId val="16327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3272192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baseline="0"/>
      </a:pPr>
      <a:endParaRPr lang="sk-SK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050423421136346E-2"/>
                  <c:y val="-0.10648144097728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197087883515339E-2"/>
                  <c:y val="-5.709876543209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SRd!$F$16:$F$23</c:f>
              <c:numCache>
                <c:formatCode>General</c:formatCode>
                <c:ptCount val="8"/>
                <c:pt idx="0">
                  <c:v>798</c:v>
                </c:pt>
                <c:pt idx="1">
                  <c:v>805</c:v>
                </c:pt>
                <c:pt idx="2">
                  <c:v>840</c:v>
                </c:pt>
                <c:pt idx="3">
                  <c:v>791</c:v>
                </c:pt>
                <c:pt idx="4">
                  <c:v>678</c:v>
                </c:pt>
                <c:pt idx="5">
                  <c:v>1041</c:v>
                </c:pt>
                <c:pt idx="6">
                  <c:v>841</c:v>
                </c:pt>
                <c:pt idx="7">
                  <c:v>804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900676027041081E-2"/>
                  <c:y val="-6.2242798353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SRd!$G$16:$G$23</c:f>
              <c:numCache>
                <c:formatCode>General</c:formatCode>
                <c:ptCount val="8"/>
                <c:pt idx="0">
                  <c:v>589</c:v>
                </c:pt>
                <c:pt idx="1">
                  <c:v>589</c:v>
                </c:pt>
                <c:pt idx="2">
                  <c:v>598</c:v>
                </c:pt>
                <c:pt idx="3">
                  <c:v>611</c:v>
                </c:pt>
                <c:pt idx="4">
                  <c:v>513</c:v>
                </c:pt>
                <c:pt idx="5">
                  <c:v>717</c:v>
                </c:pt>
                <c:pt idx="6">
                  <c:v>633</c:v>
                </c:pt>
                <c:pt idx="7">
                  <c:v>575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254656"/>
        <c:axId val="163256192"/>
      </c:lineChart>
      <c:catAx>
        <c:axId val="16325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3256192"/>
        <c:crosses val="autoZero"/>
        <c:auto val="1"/>
        <c:lblAlgn val="ctr"/>
        <c:lblOffset val="100"/>
        <c:noMultiLvlLbl val="0"/>
      </c:catAx>
      <c:valAx>
        <c:axId val="1632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3254656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baseline="0"/>
      </a:pPr>
      <a:endParaRPr lang="sk-SK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050423421136346E-2"/>
                  <c:y val="-0.10648144097728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197087883515339E-2"/>
                  <c:y val="-5.709876543209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SRd!$L$16:$L$23</c:f>
              <c:numCache>
                <c:formatCode>General</c:formatCode>
                <c:ptCount val="8"/>
                <c:pt idx="0">
                  <c:v>89</c:v>
                </c:pt>
                <c:pt idx="1">
                  <c:v>89</c:v>
                </c:pt>
                <c:pt idx="2">
                  <c:v>94</c:v>
                </c:pt>
                <c:pt idx="3">
                  <c:v>84</c:v>
                </c:pt>
                <c:pt idx="4">
                  <c:v>89</c:v>
                </c:pt>
                <c:pt idx="5">
                  <c:v>96</c:v>
                </c:pt>
                <c:pt idx="6">
                  <c:v>75</c:v>
                </c:pt>
                <c:pt idx="7">
                  <c:v>78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900676027041081E-2"/>
                  <c:y val="-6.2242798353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SRd!$M$16:$M$23</c:f>
              <c:numCache>
                <c:formatCode>General</c:formatCode>
                <c:ptCount val="8"/>
                <c:pt idx="0">
                  <c:v>57</c:v>
                </c:pt>
                <c:pt idx="1">
                  <c:v>70</c:v>
                </c:pt>
                <c:pt idx="2">
                  <c:v>69</c:v>
                </c:pt>
                <c:pt idx="3">
                  <c:v>72</c:v>
                </c:pt>
                <c:pt idx="4">
                  <c:v>64</c:v>
                </c:pt>
                <c:pt idx="5">
                  <c:v>71</c:v>
                </c:pt>
                <c:pt idx="6">
                  <c:v>52</c:v>
                </c:pt>
                <c:pt idx="7">
                  <c:v>51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97888"/>
        <c:axId val="93024256"/>
      </c:lineChart>
      <c:catAx>
        <c:axId val="9299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024256"/>
        <c:crosses val="autoZero"/>
        <c:auto val="1"/>
        <c:lblAlgn val="ctr"/>
        <c:lblOffset val="100"/>
        <c:noMultiLvlLbl val="0"/>
      </c:catAx>
      <c:valAx>
        <c:axId val="9302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2997888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baseline="0"/>
      </a:pPr>
      <a:endParaRPr lang="sk-SK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050423421136346E-2"/>
                  <c:y val="-0.10648144097728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197087883515339E-2"/>
                  <c:y val="-5.709876543209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SRd!$N$16:$N$23</c:f>
              <c:numCache>
                <c:formatCode>General</c:formatCode>
                <c:ptCount val="8"/>
                <c:pt idx="0">
                  <c:v>1594</c:v>
                </c:pt>
                <c:pt idx="1">
                  <c:v>1429</c:v>
                </c:pt>
                <c:pt idx="2">
                  <c:v>1371</c:v>
                </c:pt>
                <c:pt idx="3">
                  <c:v>1358</c:v>
                </c:pt>
                <c:pt idx="4">
                  <c:v>1188</c:v>
                </c:pt>
                <c:pt idx="5">
                  <c:v>851</c:v>
                </c:pt>
                <c:pt idx="6">
                  <c:v>974</c:v>
                </c:pt>
                <c:pt idx="7">
                  <c:v>836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900676027041081E-2"/>
                  <c:y val="-6.2242798353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SRd!$O$16:$O$23</c:f>
              <c:numCache>
                <c:formatCode>General</c:formatCode>
                <c:ptCount val="8"/>
                <c:pt idx="0">
                  <c:v>768</c:v>
                </c:pt>
                <c:pt idx="1">
                  <c:v>778</c:v>
                </c:pt>
                <c:pt idx="2">
                  <c:v>712</c:v>
                </c:pt>
                <c:pt idx="3">
                  <c:v>712</c:v>
                </c:pt>
                <c:pt idx="4">
                  <c:v>652</c:v>
                </c:pt>
                <c:pt idx="5">
                  <c:v>449</c:v>
                </c:pt>
                <c:pt idx="6">
                  <c:v>555</c:v>
                </c:pt>
                <c:pt idx="7">
                  <c:v>478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74592"/>
        <c:axId val="90176128"/>
      </c:lineChart>
      <c:catAx>
        <c:axId val="9017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0176128"/>
        <c:crosses val="autoZero"/>
        <c:auto val="1"/>
        <c:lblAlgn val="ctr"/>
        <c:lblOffset val="100"/>
        <c:noMultiLvlLbl val="0"/>
      </c:catAx>
      <c:valAx>
        <c:axId val="9017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0174592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baseline="0"/>
      </a:pPr>
      <a:endParaRPr lang="sk-SK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050423421136346E-2"/>
                  <c:y val="-0.10648144097728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197087883515339E-2"/>
                  <c:y val="-5.709876543209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SRd!$H$16:$H$23</c:f>
              <c:numCache>
                <c:formatCode>General</c:formatCode>
                <c:ptCount val="8"/>
                <c:pt idx="0">
                  <c:v>63077</c:v>
                </c:pt>
                <c:pt idx="1">
                  <c:v>60045</c:v>
                </c:pt>
                <c:pt idx="2">
                  <c:v>54755</c:v>
                </c:pt>
                <c:pt idx="3">
                  <c:v>52399</c:v>
                </c:pt>
                <c:pt idx="4">
                  <c:v>47408</c:v>
                </c:pt>
                <c:pt idx="5">
                  <c:v>43176</c:v>
                </c:pt>
                <c:pt idx="6">
                  <c:v>39944</c:v>
                </c:pt>
                <c:pt idx="7">
                  <c:v>38750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900676027041081E-2"/>
                  <c:y val="-6.2242798353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SRd!$I$16:$I$23</c:f>
              <c:numCache>
                <c:formatCode>General</c:formatCode>
                <c:ptCount val="8"/>
                <c:pt idx="0">
                  <c:v>14803</c:v>
                </c:pt>
                <c:pt idx="1">
                  <c:v>14127</c:v>
                </c:pt>
                <c:pt idx="2">
                  <c:v>14352</c:v>
                </c:pt>
                <c:pt idx="3">
                  <c:v>15908</c:v>
                </c:pt>
                <c:pt idx="4">
                  <c:v>15432</c:v>
                </c:pt>
                <c:pt idx="5">
                  <c:v>14413</c:v>
                </c:pt>
                <c:pt idx="6">
                  <c:v>13719</c:v>
                </c:pt>
                <c:pt idx="7">
                  <c:v>15017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22880"/>
        <c:axId val="163398400"/>
      </c:lineChart>
      <c:catAx>
        <c:axId val="16332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3398400"/>
        <c:crosses val="autoZero"/>
        <c:auto val="1"/>
        <c:lblAlgn val="ctr"/>
        <c:lblOffset val="100"/>
        <c:noMultiLvlLbl val="0"/>
      </c:catAx>
      <c:valAx>
        <c:axId val="16339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3322880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baseline="0"/>
      </a:pPr>
      <a:endParaRPr lang="sk-SK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704736560707689E-2"/>
                  <c:y val="-6.72284889605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54274812870625E-2"/>
                  <c:y val="-7.541680266120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SRd!$P$16:$P$23</c:f>
              <c:numCache>
                <c:formatCode>General</c:formatCode>
                <c:ptCount val="8"/>
                <c:pt idx="0">
                  <c:v>19044</c:v>
                </c:pt>
                <c:pt idx="1">
                  <c:v>17148</c:v>
                </c:pt>
                <c:pt idx="2">
                  <c:v>15159</c:v>
                </c:pt>
                <c:pt idx="3">
                  <c:v>15394</c:v>
                </c:pt>
                <c:pt idx="4">
                  <c:v>14783</c:v>
                </c:pt>
                <c:pt idx="5">
                  <c:v>12884</c:v>
                </c:pt>
                <c:pt idx="6">
                  <c:v>11855</c:v>
                </c:pt>
                <c:pt idx="7">
                  <c:v>11167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8505638184115877E-2"/>
                  <c:y val="-5.9625982045423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SRd!$Q$16:$Q$23</c:f>
              <c:numCache>
                <c:formatCode>General</c:formatCode>
                <c:ptCount val="8"/>
                <c:pt idx="0">
                  <c:v>3995</c:v>
                </c:pt>
                <c:pt idx="1">
                  <c:v>3715</c:v>
                </c:pt>
                <c:pt idx="2">
                  <c:v>3441</c:v>
                </c:pt>
                <c:pt idx="3">
                  <c:v>3709</c:v>
                </c:pt>
                <c:pt idx="4">
                  <c:v>3647</c:v>
                </c:pt>
                <c:pt idx="5">
                  <c:v>3289</c:v>
                </c:pt>
                <c:pt idx="6">
                  <c:v>3207</c:v>
                </c:pt>
                <c:pt idx="7">
                  <c:v>3572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635584"/>
        <c:axId val="163637120"/>
      </c:lineChart>
      <c:catAx>
        <c:axId val="16363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3637120"/>
        <c:crosses val="autoZero"/>
        <c:auto val="1"/>
        <c:lblAlgn val="ctr"/>
        <c:lblOffset val="100"/>
        <c:noMultiLvlLbl val="0"/>
      </c:catAx>
      <c:valAx>
        <c:axId val="16363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3635584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baseline="0"/>
      </a:pPr>
      <a:endParaRPr lang="sk-SK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SRd!$B$25</c:f>
              <c:strCache>
                <c:ptCount val="1"/>
                <c:pt idx="0">
                  <c:v>zistené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050423421136346E-2"/>
                  <c:y val="-0.10648144097728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6117287211159E-2"/>
                      <c:h val="5.63547033472667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784189832160241E-2"/>
                  <c:y val="-9.18207648812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524140020718943E-2"/>
                      <c:h val="9.4934950260847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1889374787589926E-2"/>
                  <c:y val="-8.28187275201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57525356132356E-2"/>
                      <c:h val="7.12723988205178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295179878061297E-2"/>
                  <c:y val="-0.10570965377013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02159928916851E-2"/>
                      <c:h val="8.104606137195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111145233210906E-2"/>
                  <c:y val="-6.63580246913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1889067688691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524840206206772E-2"/>
                  <c:y val="-6.12139917695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197087883515339E-2"/>
                  <c:y val="-5.709876543209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-18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SRd!$R$16:$R$23</c:f>
              <c:numCache>
                <c:formatCode>General</c:formatCode>
                <c:ptCount val="8"/>
                <c:pt idx="0">
                  <c:v>5225</c:v>
                </c:pt>
                <c:pt idx="1">
                  <c:v>4719</c:v>
                </c:pt>
                <c:pt idx="2">
                  <c:v>4135</c:v>
                </c:pt>
                <c:pt idx="3">
                  <c:v>3779</c:v>
                </c:pt>
                <c:pt idx="4">
                  <c:v>3354</c:v>
                </c:pt>
                <c:pt idx="5">
                  <c:v>2694</c:v>
                </c:pt>
                <c:pt idx="6">
                  <c:v>2546</c:v>
                </c:pt>
                <c:pt idx="7">
                  <c:v>2431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SRd!$C$25</c:f>
              <c:strCache>
                <c:ptCount val="1"/>
                <c:pt idx="0">
                  <c:v>objasnené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7776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0000000000001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1111111111112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900676027041081E-2"/>
                  <c:y val="-6.2242798353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SRd!$A$16:$A$23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SRd!$S$16:$S$23</c:f>
              <c:numCache>
                <c:formatCode>General</c:formatCode>
                <c:ptCount val="8"/>
                <c:pt idx="0">
                  <c:v>762</c:v>
                </c:pt>
                <c:pt idx="1">
                  <c:v>848</c:v>
                </c:pt>
                <c:pt idx="2">
                  <c:v>914</c:v>
                </c:pt>
                <c:pt idx="3">
                  <c:v>971</c:v>
                </c:pt>
                <c:pt idx="4">
                  <c:v>826</c:v>
                </c:pt>
                <c:pt idx="5">
                  <c:v>504</c:v>
                </c:pt>
                <c:pt idx="6">
                  <c:v>523</c:v>
                </c:pt>
                <c:pt idx="7">
                  <c:v>565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048128"/>
        <c:axId val="166049664"/>
      </c:lineChart>
      <c:catAx>
        <c:axId val="16604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6049664"/>
        <c:crosses val="autoZero"/>
        <c:auto val="1"/>
        <c:lblAlgn val="ctr"/>
        <c:lblOffset val="100"/>
        <c:noMultiLvlLbl val="0"/>
      </c:catAx>
      <c:valAx>
        <c:axId val="16604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6048128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1329833770779"/>
          <c:y val="3.7037037037037035E-2"/>
          <c:w val="0.3718670166229221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baseline="0"/>
      </a:pPr>
      <a:endParaRPr lang="sk-SK"/>
    </a:p>
  </c:txPr>
  <c:externalData r:id="rId2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57BD-E573-46C7-9DA4-A2706B8D325F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B2B3-94F6-4FFF-8BC7-611AF05DC75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9315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8746D-27CC-4000-A519-D369B58F7F47}" type="datetimeFigureOut">
              <a:rPr lang="sk-SK" smtClean="0"/>
              <a:t>28. 1. 2014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C75B6-FD54-4576-B980-7558B80C9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605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28. 1. 2014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707904" y="4293096"/>
            <a:ext cx="1944216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-28090" y="-149438"/>
            <a:ext cx="91558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Trestná činnosť </a:t>
            </a:r>
          </a:p>
          <a:p>
            <a:pPr algn="ctr"/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Slovenskej republike </a:t>
            </a:r>
            <a:endParaRPr lang="sk-SK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 rok  2013</a:t>
            </a:r>
            <a:endParaRPr lang="sk-SK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bibisova1307386\Desktop\Pre ministra\69cec7f30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96" y="2772678"/>
            <a:ext cx="3701921" cy="246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vrážd,</a:t>
            </a:r>
            <a:r>
              <a:rPr lang="sk-SK" sz="2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</a:t>
            </a:r>
            <a:r>
              <a:rPr lang="sk-SK" sz="2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2006-2013</a:t>
            </a:r>
            <a:endParaRPr lang="sk-SK" sz="28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488963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8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lúpeží,</a:t>
            </a:r>
            <a:r>
              <a:rPr lang="sk-SK" sz="2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</a:t>
            </a:r>
            <a:r>
              <a:rPr lang="sk-SK" sz="2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2006-2013</a:t>
            </a:r>
            <a:endParaRPr lang="sk-SK" sz="28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474267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0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3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3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majetkových </a:t>
            </a:r>
            <a:r>
              <a:rPr lang="sk-SK" sz="23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trestných činov,</a:t>
            </a:r>
            <a:br>
              <a:rPr lang="sk-SK" sz="23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3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</a:t>
            </a:r>
            <a:r>
              <a:rPr lang="sk-SK" sz="23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2006-2013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046240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0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b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majetkových </a:t>
            </a: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trestných činov za rok 2013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majetkových </a:t>
            </a: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trestných činov </a:t>
            </a:r>
            <a:b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za rok 2013  policajné okresy Slovenskej republiky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7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7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krádeží vlámaním,</a:t>
            </a:r>
            <a:r>
              <a:rPr lang="sk-SK" sz="27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7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7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</a:t>
            </a:r>
            <a:r>
              <a:rPr lang="sk-SK" sz="27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2006-2013</a:t>
            </a:r>
            <a:endParaRPr lang="sk-SK" sz="27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680267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5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krádeží motorových vozidiel,</a:t>
            </a:r>
            <a:r>
              <a:rPr lang="sk-SK" sz="2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</a:t>
            </a:r>
            <a:r>
              <a:rPr lang="sk-SK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2006-2013</a:t>
            </a:r>
            <a:endParaRPr lang="sk-SK" sz="2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80657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81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ekonomických </a:t>
            </a:r>
            <a:r>
              <a:rPr lang="sk-SK" sz="2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trestných činov,</a:t>
            </a:r>
            <a:br>
              <a:rPr lang="sk-SK" sz="2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</a:t>
            </a:r>
            <a:r>
              <a:rPr lang="sk-SK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2006-2013</a:t>
            </a:r>
            <a:endParaRPr lang="sk-SK" sz="2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020413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40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ekonomických </a:t>
            </a: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trestných činov, </a:t>
            </a:r>
            <a:b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a kraje SR, roky 2011-2013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ekonomických </a:t>
            </a: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trestných činov </a:t>
            </a:r>
            <a:b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za rok 2013  policajné okresy Slovenskej republiky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trestných činov, </a:t>
            </a:r>
            <a:br>
              <a:rPr lang="sk-SK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Slovensko, 1990-2013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183100"/>
              </p:ext>
            </p:extLst>
          </p:nvPr>
        </p:nvGraphicFramePr>
        <p:xfrm>
          <a:off x="899592" y="1772816"/>
          <a:ext cx="7364958" cy="469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28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skrátení dane, poplatkov,</a:t>
            </a:r>
            <a:r>
              <a:rPr lang="sk-SK" sz="2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</a:t>
            </a:r>
            <a:r>
              <a:rPr lang="sk-SK" sz="2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2006-2013</a:t>
            </a:r>
            <a:endParaRPr lang="sk-SK" sz="26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526256"/>
              </p:ext>
            </p:extLst>
          </p:nvPr>
        </p:nvGraphicFramePr>
        <p:xfrm>
          <a:off x="457200" y="1628800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1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2496" y="3141213"/>
            <a:ext cx="8052371" cy="93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</a:rPr>
              <a:t>Ďakujem za pozornosť !</a:t>
            </a:r>
            <a:endParaRPr kumimoji="0" lang="cs-CZ" sz="5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91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trestných činov,</a:t>
            </a:r>
            <a:br>
              <a:rPr lang="sk-SK" sz="2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2006-2013</a:t>
            </a:r>
            <a:endParaRPr lang="sk-SK" sz="29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643053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6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trestných činov</a:t>
            </a:r>
            <a:br>
              <a:rPr lang="sk-SK" sz="2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za rok 2013</a:t>
            </a:r>
            <a:endParaRPr lang="sk-SK" sz="29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trestných činov za </a:t>
            </a: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rok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2013  policajné okresy Slovenskej republiky 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599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násilných trestných </a:t>
            </a: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činov,</a:t>
            </a:r>
            <a:b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2006-2013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315473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1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násilných trestných činov za </a:t>
            </a: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rok 2013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599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násilných trestných </a:t>
            </a: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činov </a:t>
            </a: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9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k-SK" sz="29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rok 2013  policajné okresy Slovenskej republiky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Počet zistených a objasnených </a:t>
            </a:r>
            <a:r>
              <a:rPr lang="sk-SK" sz="2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mravnostných </a:t>
            </a:r>
            <a:r>
              <a:rPr lang="sk-SK" sz="2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trestných činov,</a:t>
            </a:r>
            <a:br>
              <a:rPr lang="sk-SK" sz="2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Slovenská republika </a:t>
            </a:r>
            <a:r>
              <a:rPr lang="sk-SK" sz="2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2006-2013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521177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4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Vlastná 6">
      <a:dk1>
        <a:srgbClr val="000000"/>
      </a:dk1>
      <a:lt1>
        <a:srgbClr val="F8F8F8"/>
      </a:lt1>
      <a:dk2>
        <a:srgbClr val="656565"/>
      </a:dk2>
      <a:lt2>
        <a:srgbClr val="F8F8F8"/>
      </a:lt2>
      <a:accent1>
        <a:srgbClr val="FFCC00"/>
      </a:accent1>
      <a:accent2>
        <a:srgbClr val="DDDDDD"/>
      </a:accent2>
      <a:accent3>
        <a:srgbClr val="50771B"/>
      </a:accent3>
      <a:accent4>
        <a:srgbClr val="FFCC00"/>
      </a:accent4>
      <a:accent5>
        <a:srgbClr val="604878"/>
      </a:accent5>
      <a:accent6>
        <a:srgbClr val="F8F8F8"/>
      </a:accent6>
      <a:hlink>
        <a:srgbClr val="6B9F25"/>
      </a:hlink>
      <a:folHlink>
        <a:srgbClr val="F8F8F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298</Words>
  <Application>Microsoft Office PowerPoint</Application>
  <PresentationFormat>Prezentácia na obrazovke (4:3)</PresentationFormat>
  <Paragraphs>184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Decatur</vt:lpstr>
      <vt:lpstr>Prezentácia programu PowerPoint</vt:lpstr>
      <vt:lpstr>Počet zistených trestných činov,  Slovensko, 1990-2013</vt:lpstr>
      <vt:lpstr>Počet zistených a objasnených trestných činov, Slovenská republika 2006-2013</vt:lpstr>
      <vt:lpstr>Počet zistených a objasnených trestných činov za rok 2013</vt:lpstr>
      <vt:lpstr>Počet zistených trestných činov za rok 2013  policajné okresy Slovenskej republiky </vt:lpstr>
      <vt:lpstr>Počet zistených a objasnených násilných trestných činov, Slovenská republika 2006-2013</vt:lpstr>
      <vt:lpstr>Počet zistených a objasnených  násilných trestných činov za rok 2013</vt:lpstr>
      <vt:lpstr>Počet zistených násilných trestných činov  za rok 2013  policajné okresy Slovenskej republiky</vt:lpstr>
      <vt:lpstr>Počet zistených a objasnených mravnostných trestných činov, Slovenská republika 2006-2013</vt:lpstr>
      <vt:lpstr>Počet zistených a objasnených vrážd, Slovenská republika 2006-2013</vt:lpstr>
      <vt:lpstr>Počet zistených a objasnených lúpeží, Slovenská republika 2006-2013</vt:lpstr>
      <vt:lpstr>Počet zistených a objasnených majetkových trestných činov, Slovenská republika 2006-2013</vt:lpstr>
      <vt:lpstr>Počet zistených a objasnených  majetkových trestných činov za rok 2013</vt:lpstr>
      <vt:lpstr>Počet zistených majetkových trestných činov  za rok 2013  policajné okresy Slovenskej republiky</vt:lpstr>
      <vt:lpstr>Počet zistených a objasnených krádeží vlámaním, Slovenská republika 2006-2013</vt:lpstr>
      <vt:lpstr>Počet zistených a objasnených krádeží motorových vozidiel, Slovenská republika 2006-2013</vt:lpstr>
      <vt:lpstr>Počet zistených a objasnených ekonomických trestných činov, Slovenská republika 2006-2013</vt:lpstr>
      <vt:lpstr>Počet zistených ekonomických trestných činov,  Slovenská republika a kraje SR, roky 2011-2013 </vt:lpstr>
      <vt:lpstr>Počet zistených ekonomických trestných činov  za rok 2013  policajné okresy Slovenskej republiky</vt:lpstr>
      <vt:lpstr>Počet zistených a objasnených skrátení dane, poplatkov, Slovenská republika 2006-2013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Zlatica Ivanickova</dc:creator>
  <cp:lastModifiedBy>MV SR</cp:lastModifiedBy>
  <cp:revision>363</cp:revision>
  <cp:lastPrinted>2014-01-14T06:31:59Z</cp:lastPrinted>
  <dcterms:modified xsi:type="dcterms:W3CDTF">2014-01-28T08:27:00Z</dcterms:modified>
  <cp:contentStatus/>
</cp:coreProperties>
</file>